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4"/>
  </p:notesMasterIdLst>
  <p:handoutMasterIdLst>
    <p:handoutMasterId r:id="rId15"/>
  </p:handoutMasterIdLst>
  <p:sldIdLst>
    <p:sldId id="262" r:id="rId5"/>
    <p:sldId id="575" r:id="rId6"/>
    <p:sldId id="551" r:id="rId7"/>
    <p:sldId id="559" r:id="rId8"/>
    <p:sldId id="580" r:id="rId9"/>
    <p:sldId id="581" r:id="rId10"/>
    <p:sldId id="583" r:id="rId11"/>
    <p:sldId id="584" r:id="rId12"/>
    <p:sldId id="5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704" autoAdjust="0"/>
  </p:normalViewPr>
  <p:slideViewPr>
    <p:cSldViewPr snapToGrid="0">
      <p:cViewPr varScale="1">
        <p:scale>
          <a:sx n="62" d="100"/>
          <a:sy n="62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10/3/2020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5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10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9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4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5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9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39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7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79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9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1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10/3/2020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4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Setting in Order What Remains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1:5-9 (Part 3)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October 4, 2020 - PM</a:t>
            </a:r>
          </a:p>
        </p:txBody>
      </p:sp>
    </p:spTree>
    <p:extLst>
      <p:ext uri="{BB962C8B-B14F-4D97-AF65-F5344CB8AC3E}">
        <p14:creationId xmlns:p14="http://schemas.microsoft.com/office/powerpoint/2010/main" val="1158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1:5-9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For this reason I left you in Crete, that you would set in order what remains and appoint elders in every city as I directed you, 6 namely, if any man is above reproach, the husband of one wife, having children who believe, not accused of dissipation or rebellion. 7 For the overseer must be above reproach as God's steward, not self-willed, not quick-tempered, not addicted to wine, not pugnacious, not fond of sordid gain, 8 but hospitable, loving what is good, sensible, just, devout, self-controlled, 9 holding fast the faithful word which is in accordance with the teaching, so that he will be able both to exhort in sound doctrine and to refute those who contradict.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resolve to see the church grow in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(striving to see believers increase in spiritual maturity and Christlikeness).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resolve to see the church grow in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quantity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(by training and motivating believers to evangelize – communicate the gospel to unbelievers).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resolve to see the church grow in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Spirit-directed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self-development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(encouraging the saints to use their spiritual gifts for the common good of the Body and developing leaders from within the Body).</a:t>
            </a:r>
          </a:p>
        </p:txBody>
      </p:sp>
    </p:spTree>
    <p:extLst>
      <p:ext uri="{BB962C8B-B14F-4D97-AF65-F5344CB8AC3E}">
        <p14:creationId xmlns:p14="http://schemas.microsoft.com/office/powerpoint/2010/main" val="3504064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AutoNum type="romanUcPeriod"/>
            </a:pPr>
            <a:r>
              <a:rPr lang="en-US" sz="3200" b="1" dirty="0">
                <a:latin typeface="Avenir Next LT Pro" panose="020B0504020202020204" pitchFamily="34" charset="0"/>
              </a:rPr>
              <a:t>The charge to appoint Elders (1:5)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5A48A-42BF-4610-AB65-8261FBB59120}"/>
              </a:ext>
            </a:extLst>
          </p:cNvPr>
          <p:cNvSpPr txBox="1"/>
          <p:nvPr/>
        </p:nvSpPr>
        <p:spPr>
          <a:xfrm>
            <a:off x="263438" y="1861959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For this reason I left you in Crete, that you would set in order what remains and appoint elders in every city as I directed you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3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+mj-lt"/>
              <a:buAutoNum type="romanUcPeriod" startAt="2"/>
            </a:pPr>
            <a:r>
              <a:rPr lang="en-US" sz="3200" b="1" dirty="0">
                <a:latin typeface="Avenir Next LT Pro" panose="020B0504020202020204" pitchFamily="34" charset="0"/>
              </a:rPr>
              <a:t>The characteristics of Elders (1:6-9)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5A48A-42BF-4610-AB65-8261FBB59120}"/>
              </a:ext>
            </a:extLst>
          </p:cNvPr>
          <p:cNvSpPr txBox="1"/>
          <p:nvPr/>
        </p:nvSpPr>
        <p:spPr>
          <a:xfrm>
            <a:off x="263438" y="1861959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namely, if any man is above reproach, the husband of one wife, having children who believe, not accused of dissipation or rebellion.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99975-BC2F-470C-A12C-55E76D645985}"/>
              </a:ext>
            </a:extLst>
          </p:cNvPr>
          <p:cNvSpPr txBox="1"/>
          <p:nvPr/>
        </p:nvSpPr>
        <p:spPr>
          <a:xfrm>
            <a:off x="229858" y="2820271"/>
            <a:ext cx="11661731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“Above reproach”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“not chargeable with some offense; blameless,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unchargeable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“The husband of one wife” – “a one-woman man/husband”</a:t>
            </a: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“Having children who believe, not accused of dissipation or rebellion.”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pista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pistos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 – taken actively; “believe” – taken passively; “faithful, dependable, trustworthy.”</a:t>
            </a:r>
          </a:p>
        </p:txBody>
      </p:sp>
    </p:spTree>
    <p:extLst>
      <p:ext uri="{BB962C8B-B14F-4D97-AF65-F5344CB8AC3E}">
        <p14:creationId xmlns:p14="http://schemas.microsoft.com/office/powerpoint/2010/main" val="3073214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1 Timothy 3:4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[the elder] must be one who manages his own household well, keeping his children under control with all dignity…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+mj-lt"/>
              <a:buAutoNum type="romanUcPeriod" startAt="2"/>
            </a:pPr>
            <a:r>
              <a:rPr lang="en-US" sz="3200" b="1" dirty="0">
                <a:latin typeface="Avenir Next LT Pro" panose="020B0504020202020204" pitchFamily="34" charset="0"/>
              </a:rPr>
              <a:t>The characteristics of Elders (1:6-9)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5A48A-42BF-4610-AB65-8261FBB59120}"/>
              </a:ext>
            </a:extLst>
          </p:cNvPr>
          <p:cNvSpPr txBox="1"/>
          <p:nvPr/>
        </p:nvSpPr>
        <p:spPr>
          <a:xfrm>
            <a:off x="263438" y="1861959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namely, if any man is above reproach, the husband of one wife, having children who believe, not accused of dissipation or rebellion.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99975-BC2F-470C-A12C-55E76D645985}"/>
              </a:ext>
            </a:extLst>
          </p:cNvPr>
          <p:cNvSpPr txBox="1"/>
          <p:nvPr/>
        </p:nvSpPr>
        <p:spPr>
          <a:xfrm>
            <a:off x="229858" y="2820271"/>
            <a:ext cx="11661731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“Above reproach”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“not chargeable with some offense; blameless,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unchargeable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“The husband of one wife” – “a one-woman man/husband”</a:t>
            </a: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“Having children who believe, not accused of dissipation or rebellion.”</a:t>
            </a: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Personal Characteristics</a:t>
            </a:r>
          </a:p>
          <a:p>
            <a:pPr marL="971550" lvl="1" indent="-514350" algn="just"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“above reproach as God’s steward”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Negative characteristics (what an elder is not to do)</a:t>
            </a:r>
          </a:p>
          <a:p>
            <a:pPr marL="1428750" lvl="2" indent="-514350" algn="just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Positive characteristics (what an elder is to do)</a:t>
            </a:r>
          </a:p>
        </p:txBody>
      </p:sp>
    </p:spTree>
    <p:extLst>
      <p:ext uri="{BB962C8B-B14F-4D97-AF65-F5344CB8AC3E}">
        <p14:creationId xmlns:p14="http://schemas.microsoft.com/office/powerpoint/2010/main" val="2825529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50520" y="1260107"/>
            <a:ext cx="116617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+mj-lt"/>
              <a:buAutoNum type="romanUcPeriod" startAt="2"/>
            </a:pPr>
            <a:r>
              <a:rPr lang="en-US" sz="3200" b="1" dirty="0">
                <a:latin typeface="Avenir Next LT Pro" panose="020B0504020202020204" pitchFamily="34" charset="0"/>
              </a:rPr>
              <a:t>The characteristics of Elders (1:6-9)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5A48A-42BF-4610-AB65-8261FBB59120}"/>
              </a:ext>
            </a:extLst>
          </p:cNvPr>
          <p:cNvSpPr txBox="1"/>
          <p:nvPr/>
        </p:nvSpPr>
        <p:spPr>
          <a:xfrm>
            <a:off x="263438" y="1861959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namely, if any man is above reproach, the husband of one wife, having children who believe, not accused of dissipation or rebellion.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99975-BC2F-470C-A12C-55E76D645985}"/>
              </a:ext>
            </a:extLst>
          </p:cNvPr>
          <p:cNvSpPr txBox="1"/>
          <p:nvPr/>
        </p:nvSpPr>
        <p:spPr>
          <a:xfrm>
            <a:off x="229858" y="2820271"/>
            <a:ext cx="11661731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Personal Characteristics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Negative (what an elder is not to do)</a:t>
            </a:r>
          </a:p>
          <a:p>
            <a:pPr marL="1428750" lvl="2" indent="-514350" algn="just">
              <a:buFont typeface="+mj-lt"/>
              <a:buAutoNum type="alphaL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self-willed – arrogant; self-centered (from “auto”  - self and “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hedomai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 – to enjoy self; giving oneself to personal pleasure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Hedonism).</a:t>
            </a:r>
          </a:p>
          <a:p>
            <a:pPr marL="1428750" lvl="2" indent="-514350" algn="just">
              <a:buFont typeface="+mj-lt"/>
              <a:buAutoNum type="alphaL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quick-tempered – inclined to explosive anger.  </a:t>
            </a:r>
          </a:p>
        </p:txBody>
      </p:sp>
    </p:spTree>
    <p:extLst>
      <p:ext uri="{BB962C8B-B14F-4D97-AF65-F5344CB8AC3E}">
        <p14:creationId xmlns:p14="http://schemas.microsoft.com/office/powerpoint/2010/main" val="304039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Setting in Order What Remains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1:5-9 (Part 3)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October 4, 2020 - PM</a:t>
            </a:r>
          </a:p>
        </p:txBody>
      </p:sp>
    </p:spTree>
    <p:extLst>
      <p:ext uri="{BB962C8B-B14F-4D97-AF65-F5344CB8AC3E}">
        <p14:creationId xmlns:p14="http://schemas.microsoft.com/office/powerpoint/2010/main" val="871164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1BD8E5-A18E-435C-B431-90A6B59F4B6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688</Words>
  <Application>Microsoft Office PowerPoint</Application>
  <PresentationFormat>Widescreen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Agency FB</vt:lpstr>
      <vt:lpstr>Arial</vt:lpstr>
      <vt:lpstr>Avenir Next LT Pro</vt:lpstr>
      <vt:lpstr>Bookman Old Style</vt:lpstr>
      <vt:lpstr>Calibri</vt:lpstr>
      <vt:lpstr>Rockwell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14</cp:revision>
  <dcterms:created xsi:type="dcterms:W3CDTF">2020-08-29T16:37:12Z</dcterms:created>
  <dcterms:modified xsi:type="dcterms:W3CDTF">2020-10-03T19:04:38Z</dcterms:modified>
</cp:coreProperties>
</file>